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0C71E5-82E7-4C1C-AE46-E97FDC0867E0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7AF282-9FC0-4497-B252-C1882576968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u Zagrebu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24.10.2015.</a:t>
            </a:r>
          </a:p>
          <a:p>
            <a:r>
              <a:rPr lang="hr-HR" dirty="0" smtClean="0"/>
              <a:t>Fran Žinić 1.f</a:t>
            </a:r>
            <a:endParaRPr lang="hr-HR" dirty="0"/>
          </a:p>
        </p:txBody>
      </p:sp>
      <p:pic>
        <p:nvPicPr>
          <p:cNvPr id="5" name="Slika 4" descr="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424041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Zagreb je glavni grad Republike Hrvatske.</a:t>
            </a:r>
          </a:p>
          <a:p>
            <a:r>
              <a:rPr lang="hr-HR" sz="2000" dirty="0" smtClean="0"/>
              <a:t>Neki od njegovih suvenira su penkala (izumitelj Slavoljub Penkala radio je u Zagrebu i postoji tvornica) i kravata (hrvatski izum).</a:t>
            </a:r>
          </a:p>
          <a:p>
            <a:r>
              <a:rPr lang="hr-HR" sz="2000" dirty="0" smtClean="0"/>
              <a:t>Grad je pun muzeja i galerija te izvrsnih arhitektonskih djela kao i spomenika povijesti.</a:t>
            </a:r>
          </a:p>
          <a:p>
            <a:r>
              <a:rPr lang="hr-HR" sz="2000" dirty="0" smtClean="0"/>
              <a:t>Jedan od najpoznatijih muzeja je Arheološki muzej koji nismo stigli posjetiti, ali vidjeli bismo puno materijalnih i iskopanih povijesnih izvora. </a:t>
            </a:r>
          </a:p>
          <a:p>
            <a:r>
              <a:rPr lang="hr-HR" sz="2000" dirty="0" smtClean="0"/>
              <a:t>Poznat je po svojoj katedrali, uspinjačama, mnogim osobama, tržnici Dolac, Hrvatskoj akademiji znanosti i umjetnosti (čuva Bašćansku ploču, darovnicu kralja Dmitra Zvonimira iz prijelaza s 11. na 12. stoljeće gdje se prvi put spominju Hrvati).</a:t>
            </a:r>
          </a:p>
          <a:p>
            <a:r>
              <a:rPr lang="hr-HR" sz="2000" dirty="0" smtClean="0"/>
              <a:t>Postoje mnoge lokacije koje nismo stigli posjetiti.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Zagrebu</a:t>
            </a:r>
            <a:endParaRPr lang="hr-HR" dirty="0"/>
          </a:p>
        </p:txBody>
      </p:sp>
      <p:pic>
        <p:nvPicPr>
          <p:cNvPr id="4" name="Slika 3" descr="DSCN2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1642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Uglavnom smo slobodno vrijeme proveli na Trgu bana Jelačića, dok su mnogi razgledavali dućane (u kojima smo mislili da su se izgubili) ili razgovarali i bolje se upoznavali.</a:t>
            </a:r>
          </a:p>
          <a:p>
            <a:r>
              <a:rPr lang="hr-HR" sz="2000" dirty="0" smtClean="0"/>
              <a:t>Ponijeli smo i “</a:t>
            </a:r>
            <a:r>
              <a:rPr lang="hr-HR" sz="2000" dirty="0" err="1" smtClean="0"/>
              <a:t>selfie</a:t>
            </a:r>
            <a:r>
              <a:rPr lang="hr-HR" sz="2000" dirty="0" smtClean="0"/>
              <a:t>” štap i snimili zajedničke fotografije.</a:t>
            </a:r>
          </a:p>
          <a:p>
            <a:r>
              <a:rPr lang="hr-HR" sz="2000" dirty="0" smtClean="0"/>
              <a:t>Sada mi </a:t>
            </a:r>
            <a:r>
              <a:rPr lang="hr-HR" sz="2000" dirty="0" err="1" smtClean="0"/>
              <a:t>že</a:t>
            </a:r>
            <a:r>
              <a:rPr lang="hr-HR" sz="2000" dirty="0" smtClean="0"/>
              <a:t> pomalo žao što nismo više hodali uokolo i razgledavali i bolje se upoznali s tom jedinstvenom kulturom i autohtonim (karakterističnim) pojavama, ali i vrijeme je proletjelo u razgovoru.</a:t>
            </a:r>
          </a:p>
          <a:p>
            <a:r>
              <a:rPr lang="hr-HR" sz="2000" dirty="0" smtClean="0"/>
              <a:t>Na kraju dana, procijenili smo ovu terensku nastavu vrlo korisnom u smislu stečenih općih i prijateljskih saznanja.</a:t>
            </a:r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vrijeme</a:t>
            </a:r>
            <a:endParaRPr lang="hr-HR" dirty="0"/>
          </a:p>
        </p:txBody>
      </p:sp>
      <p:pic>
        <p:nvPicPr>
          <p:cNvPr id="4" name="Slika 3" descr="DSCN2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56" y="764704"/>
            <a:ext cx="5076056" cy="3807042"/>
          </a:xfrm>
          <a:prstGeom prst="rect">
            <a:avLst/>
          </a:prstGeom>
        </p:spPr>
      </p:pic>
      <p:pic>
        <p:nvPicPr>
          <p:cNvPr id="1026" name="Picture 2" descr="C:\Users\Fran\Downloads\12178176_1103890249624276_3831982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764" y="476672"/>
            <a:ext cx="3960440" cy="6234028"/>
          </a:xfrm>
          <a:prstGeom prst="rect">
            <a:avLst/>
          </a:prstGeom>
          <a:noFill/>
        </p:spPr>
      </p:pic>
      <p:pic>
        <p:nvPicPr>
          <p:cNvPr id="1027" name="Picture 3" descr="C:\Users\Fran\Downloads\12175994_836424389809293_127768482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76872"/>
            <a:ext cx="69127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Glazbeno i veselo putovanje u Zagreb i natrag.</a:t>
            </a:r>
          </a:p>
          <a:p>
            <a:r>
              <a:rPr lang="hr-HR" sz="2200" dirty="0" smtClean="0"/>
              <a:t>Radni i zanimljiv boravak u Hrvatskom državnom arhivu.</a:t>
            </a:r>
          </a:p>
          <a:p>
            <a:r>
              <a:rPr lang="hr-HR" sz="2200" dirty="0" smtClean="0"/>
              <a:t>Povijesno i kulturno upoznavanje sa sadržajem Arhiva.</a:t>
            </a:r>
          </a:p>
          <a:p>
            <a:r>
              <a:rPr lang="hr-HR" sz="2200" dirty="0" smtClean="0"/>
              <a:t>Očaravajuće iluzije u Muzeju iluzija.</a:t>
            </a:r>
          </a:p>
          <a:p>
            <a:r>
              <a:rPr lang="hr-HR" sz="2200" dirty="0" smtClean="0"/>
              <a:t>Previše slobodnog vremena na Trgu bana Jelačića i oko njega</a:t>
            </a:r>
            <a:r>
              <a:rPr lang="hr-HR" sz="2000" dirty="0" smtClean="0"/>
              <a:t>.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Očekivanja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Krenuli smo u 7:30 ispred Gimnazije u autobusu zajedno s 1. e razrednom.</a:t>
            </a:r>
          </a:p>
          <a:p>
            <a:r>
              <a:rPr lang="hr-HR" sz="2200" dirty="0" smtClean="0"/>
              <a:t>Glazbeno smo proveli put uz koncerte Lovre </a:t>
            </a:r>
            <a:r>
              <a:rPr lang="hr-HR" sz="2200" dirty="0" err="1" smtClean="0"/>
              <a:t>Pepelka</a:t>
            </a:r>
            <a:r>
              <a:rPr lang="hr-HR" sz="2200" dirty="0" smtClean="0"/>
              <a:t>.</a:t>
            </a:r>
          </a:p>
          <a:p>
            <a:r>
              <a:rPr lang="hr-HR" sz="2200" dirty="0" smtClean="0"/>
              <a:t>Na povratku su se pridružili i članovi 1. e razreda s kojim smo putovali.</a:t>
            </a:r>
          </a:p>
          <a:p>
            <a:r>
              <a:rPr lang="hr-HR" sz="2200" dirty="0" smtClean="0"/>
              <a:t>Vodili su se mnogi tematski povezani i nepovezani razgovori.</a:t>
            </a:r>
          </a:p>
          <a:p>
            <a:endParaRPr lang="hr-HR" sz="2200" dirty="0" smtClean="0"/>
          </a:p>
          <a:p>
            <a:endParaRPr lang="hr-HR" sz="2200" dirty="0" smtClean="0"/>
          </a:p>
          <a:p>
            <a:endParaRPr lang="hr-HR" sz="2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Putovanje</a:t>
            </a:r>
            <a:endParaRPr lang="hr-HR" dirty="0"/>
          </a:p>
        </p:txBody>
      </p:sp>
      <p:pic>
        <p:nvPicPr>
          <p:cNvPr id="4" name="Slika 3" descr="pepel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236296" cy="406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Arhiv je zgrada otvorena 1913. kao knjižnica, a 1996. postala arhiv.</a:t>
            </a:r>
          </a:p>
          <a:p>
            <a:r>
              <a:rPr lang="hr-HR" sz="2000" dirty="0" smtClean="0"/>
              <a:t>Projektirao ju je arhitekt Rudolf </a:t>
            </a:r>
            <a:r>
              <a:rPr lang="hr-HR" sz="2000" dirty="0" err="1" smtClean="0"/>
              <a:t>Lubynski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Glavni motivi na i unutar zgrade su sove - simboli mudrosti.</a:t>
            </a:r>
          </a:p>
          <a:p>
            <a:r>
              <a:rPr lang="hr-HR" sz="2000" dirty="0" smtClean="0"/>
              <a:t>Izvana postoje znakovi 4 fakulteta s početka 20. stoljeća: prava, teologije, filozofije i medicine.</a:t>
            </a:r>
          </a:p>
          <a:p>
            <a:r>
              <a:rPr lang="hr-HR" sz="2000" dirty="0" smtClean="0"/>
              <a:t>Izgrađen je u stilu secesije, poput bivšeg Trgovačkog kasina u Čakovcu.</a:t>
            </a:r>
          </a:p>
          <a:p>
            <a:r>
              <a:rPr lang="hr-HR" sz="2000" dirty="0" smtClean="0"/>
              <a:t>Iznutra je ukrašen skupim namještajem iz Beča, te zidnim slikama koje prikazuju razvoj hrvatske kulture, učenja i obrazovanja…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državni arhiv - zanimljivosti</a:t>
            </a:r>
            <a:endParaRPr lang="hr-HR" dirty="0"/>
          </a:p>
        </p:txBody>
      </p:sp>
      <p:pic>
        <p:nvPicPr>
          <p:cNvPr id="4" name="Slika 3" descr="DSCN2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516216" cy="488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Najstariji dokument koji posjeduju je iz 999. godine.</a:t>
            </a:r>
          </a:p>
          <a:p>
            <a:r>
              <a:rPr lang="hr-HR" sz="2000" dirty="0" smtClean="0"/>
              <a:t>Najveći dokument ima 4208 stranica.</a:t>
            </a:r>
          </a:p>
          <a:p>
            <a:r>
              <a:rPr lang="hr-HR" sz="2000" dirty="0" smtClean="0"/>
              <a:t>Posjeduju Škrinju povlastica iz 1694. godine, Zlatnu bulu, dokumente o iseljeničkim službama…</a:t>
            </a:r>
          </a:p>
          <a:p>
            <a:r>
              <a:rPr lang="hr-HR" sz="2000" dirty="0" smtClean="0"/>
              <a:t>Postoje 2 laboratorija: fotografski i restauracijski.</a:t>
            </a:r>
          </a:p>
          <a:p>
            <a:r>
              <a:rPr lang="hr-HR" sz="2000" dirty="0" smtClean="0"/>
              <a:t>Svi se dokumenti nastoje digitalizirati.</a:t>
            </a:r>
          </a:p>
          <a:p>
            <a:r>
              <a:rPr lang="hr-HR" sz="2000" dirty="0" smtClean="0"/>
              <a:t>Mnogi dokumenti postoje na mikrofilmovima.</a:t>
            </a:r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državni arhiv - zanimljivosti</a:t>
            </a:r>
            <a:endParaRPr lang="hr-HR" dirty="0"/>
          </a:p>
        </p:txBody>
      </p:sp>
      <p:pic>
        <p:nvPicPr>
          <p:cNvPr id="4" name="Slika 3" descr="DSCN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30019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Sudjelovali smo na 4 radionice, to jest predavanja, te razgledu, po abecednom redu iz svih razreda.</a:t>
            </a:r>
          </a:p>
          <a:p>
            <a:endParaRPr lang="hr-HR" sz="2000" dirty="0" smtClean="0"/>
          </a:p>
          <a:p>
            <a:r>
              <a:rPr lang="hr-HR" sz="2000" dirty="0" smtClean="0"/>
              <a:t>1) Kartografija – saznali smo o vrstama karata, razvoju kartografije od 1522. do danas, nekadašnjim netočnim kartama, namjeni te činjenici da Hrvatska do danas nije izmjerena i da se koriste stari katastri i tako ljudi dobivaju prava predaka.</a:t>
            </a:r>
            <a:endParaRPr lang="hr-HR" sz="2000" dirty="0" smtClean="0"/>
          </a:p>
          <a:p>
            <a:r>
              <a:rPr lang="hr-HR" sz="2000" dirty="0" smtClean="0"/>
              <a:t>2) Genealogija – saznali smo općenito o dokumentima i arhivima, načinima bilježenja te sami pokušali (uz mogućnost korištenja mobitela) izraditi svoje rodoslovno stablo.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državni arhiv - radionice</a:t>
            </a:r>
            <a:endParaRPr lang="hr-HR" dirty="0"/>
          </a:p>
        </p:txBody>
      </p:sp>
      <p:pic>
        <p:nvPicPr>
          <p:cNvPr id="4" name="Slika 3" descr="DSCN2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12168" y="940160"/>
            <a:ext cx="65882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3) Povijest Međimurja – za neke najdosadniji dio razgledavanja, uživo smo vidjeli dokumente iz samostana, grofova Celjskih i Zrinskih, međimurskih župnika, o progonima vještica…</a:t>
            </a:r>
          </a:p>
          <a:p>
            <a:r>
              <a:rPr lang="hr-HR" sz="2000" dirty="0" smtClean="0"/>
              <a:t>4) Fotografija – mnogima najzanimljiviji dio razgledavanja, pratili smo razvoj fotografije od 1826., preko procesa dagerotipije, dijapozitiva, slanog papira, želatinske fotografije, </a:t>
            </a:r>
            <a:r>
              <a:rPr lang="hr-HR" sz="2000" dirty="0" err="1" smtClean="0"/>
              <a:t>polaroida</a:t>
            </a:r>
            <a:r>
              <a:rPr lang="hr-HR" sz="2000" dirty="0" smtClean="0"/>
              <a:t> </a:t>
            </a:r>
            <a:r>
              <a:rPr lang="hr-HR" sz="2000" dirty="0" smtClean="0"/>
              <a:t>do danas te vidjeli autentične primjerke svakog procesa.</a:t>
            </a:r>
          </a:p>
          <a:p>
            <a:endParaRPr lang="hr-HR" sz="2000" dirty="0" smtClean="0"/>
          </a:p>
          <a:p>
            <a:r>
              <a:rPr lang="hr-HR" sz="2000" dirty="0" smtClean="0"/>
              <a:t>Nakon 2 i pol sata većina je jedva dočekala pustiti mozak na pašu.</a:t>
            </a:r>
            <a:endParaRPr lang="hr-HR" sz="2000" dirty="0" smtClean="0"/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državni arhiv - radionice</a:t>
            </a:r>
            <a:endParaRPr lang="hr-HR" dirty="0"/>
          </a:p>
        </p:txBody>
      </p:sp>
      <p:pic>
        <p:nvPicPr>
          <p:cNvPr id="4" name="Slika 3" descr="DSCN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5882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Muzej iluzija (iluzija = privid), najmlađi muzej u Zagrebu, posjetili smo (skoro) jednoglasnom odlukom. </a:t>
            </a:r>
          </a:p>
          <a:p>
            <a:r>
              <a:rPr lang="hr-HR" sz="2200" dirty="0" smtClean="0"/>
              <a:t>Očekivali smo da ćemo ga proći u 15 minuta, ali da bi ga se moglo </a:t>
            </a:r>
            <a:r>
              <a:rPr lang="hr-HR" sz="2200" dirty="0" err="1" smtClean="0"/>
              <a:t>potupuno</a:t>
            </a:r>
            <a:r>
              <a:rPr lang="hr-HR" sz="2200" dirty="0" smtClean="0"/>
              <a:t> cijeniti, potrebno je obratiti pažnju. </a:t>
            </a:r>
          </a:p>
          <a:p>
            <a:r>
              <a:rPr lang="hr-HR" sz="2200" dirty="0" smtClean="0"/>
              <a:t>Najzanimljivije iluzije bile su: </a:t>
            </a:r>
          </a:p>
          <a:p>
            <a:r>
              <a:rPr lang="hr-HR" sz="2200" dirty="0" smtClean="0"/>
              <a:t>1) Naizgled beskonačan hodnik zrcala (koji su neki na svojoj koži testirali).</a:t>
            </a:r>
          </a:p>
          <a:p>
            <a:r>
              <a:rPr lang="hr-HR" sz="2200" dirty="0" smtClean="0"/>
              <a:t>2) Reflektirane kockice s dna zdjele čine se da su na vrhu.</a:t>
            </a:r>
            <a:endParaRPr lang="hr-HR" sz="2200" dirty="0" smtClean="0"/>
          </a:p>
          <a:p>
            <a:r>
              <a:rPr lang="hr-HR" sz="2200" dirty="0" smtClean="0"/>
              <a:t>3) Naizgled trodimenzionalne zidne slike, to jest hologrami.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 iluzija</a:t>
            </a:r>
            <a:endParaRPr lang="hr-HR" dirty="0"/>
          </a:p>
        </p:txBody>
      </p:sp>
      <p:pic>
        <p:nvPicPr>
          <p:cNvPr id="4" name="Slika 3" descr="DSCN2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5567669" cy="4175752"/>
          </a:xfrm>
          <a:prstGeom prst="rect">
            <a:avLst/>
          </a:prstGeom>
        </p:spPr>
      </p:pic>
      <p:pic>
        <p:nvPicPr>
          <p:cNvPr id="5" name="Slika 4" descr="DSCN2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5531632" cy="4148724"/>
          </a:xfrm>
          <a:prstGeom prst="rect">
            <a:avLst/>
          </a:prstGeom>
        </p:spPr>
      </p:pic>
      <p:pic>
        <p:nvPicPr>
          <p:cNvPr id="7" name="Slika 6" descr="DSCN2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92896"/>
            <a:ext cx="5399584" cy="404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4) Zrcalo koje ti prikazuje stvarnu sliku kako te drugi ljudi vide.</a:t>
            </a:r>
          </a:p>
          <a:p>
            <a:r>
              <a:rPr lang="hr-HR" sz="2000" dirty="0" smtClean="0"/>
              <a:t>5) Stol kroz koji nam prolazi samo glava.</a:t>
            </a:r>
          </a:p>
          <a:p>
            <a:r>
              <a:rPr lang="hr-HR" sz="2000" dirty="0" smtClean="0"/>
              <a:t>6) Soba beskonačnosti na čijem su svakom zidu zrcala.</a:t>
            </a:r>
          </a:p>
          <a:p>
            <a:r>
              <a:rPr lang="hr-HR" sz="2000" dirty="0" smtClean="0"/>
              <a:t>7) </a:t>
            </a:r>
            <a:r>
              <a:rPr lang="hr-HR" sz="2000" dirty="0" err="1" smtClean="0"/>
              <a:t>Ames</a:t>
            </a:r>
            <a:r>
              <a:rPr lang="hr-HR" sz="2000" dirty="0" smtClean="0"/>
              <a:t> soba koja je projektirana u obliku trapeza da se na jednom kraju doimamo sićušnima, a na drugom divovima.</a:t>
            </a:r>
          </a:p>
          <a:p>
            <a:r>
              <a:rPr lang="hr-HR" sz="2000" dirty="0" smtClean="0"/>
              <a:t>8) </a:t>
            </a:r>
            <a:r>
              <a:rPr lang="hr-HR" sz="2000" dirty="0" err="1" smtClean="0"/>
              <a:t>Antigravitacijska</a:t>
            </a:r>
            <a:r>
              <a:rPr lang="hr-HR" sz="2000" dirty="0" smtClean="0"/>
              <a:t> soba u kojoj se čini kao da zakoni fizike drukčije djeluju, nakon koje je nekima bilo loše.</a:t>
            </a:r>
          </a:p>
          <a:p>
            <a:r>
              <a:rPr lang="hr-HR" sz="2000" dirty="0" smtClean="0"/>
              <a:t>9) Privid vode koja kaplje prema gore.</a:t>
            </a:r>
          </a:p>
          <a:p>
            <a:r>
              <a:rPr lang="hr-HR" sz="2000" dirty="0" smtClean="0"/>
              <a:t>10) Obrnuta soba sa cvijećem na vrhu.</a:t>
            </a:r>
          </a:p>
          <a:p>
            <a:endParaRPr lang="hr-HR" sz="2000" dirty="0" smtClean="0"/>
          </a:p>
          <a:p>
            <a:r>
              <a:rPr lang="hr-HR" sz="2000" dirty="0" smtClean="0"/>
              <a:t>Izašli smo začuđeni i očarani kako nas oči mogu varati. 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 iluzija</a:t>
            </a:r>
            <a:endParaRPr lang="hr-HR" dirty="0"/>
          </a:p>
        </p:txBody>
      </p:sp>
      <p:pic>
        <p:nvPicPr>
          <p:cNvPr id="4" name="Slika 3" descr="DSCN2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6300192" cy="4725144"/>
          </a:xfrm>
          <a:prstGeom prst="rect">
            <a:avLst/>
          </a:prstGeom>
        </p:spPr>
      </p:pic>
      <p:pic>
        <p:nvPicPr>
          <p:cNvPr id="5" name="Slika 4" descr="DSCN2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6234168" cy="4675626"/>
          </a:xfrm>
          <a:prstGeom prst="rect">
            <a:avLst/>
          </a:prstGeom>
        </p:spPr>
      </p:pic>
      <p:pic>
        <p:nvPicPr>
          <p:cNvPr id="6" name="Slika 5" descr="DSCN2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24744"/>
            <a:ext cx="6240152" cy="4598007"/>
          </a:xfrm>
          <a:prstGeom prst="rect">
            <a:avLst/>
          </a:prstGeom>
        </p:spPr>
      </p:pic>
      <p:pic>
        <p:nvPicPr>
          <p:cNvPr id="7" name="Slika 6" descr="DSCN25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340768"/>
            <a:ext cx="6246136" cy="4684602"/>
          </a:xfrm>
          <a:prstGeom prst="rect">
            <a:avLst/>
          </a:prstGeom>
        </p:spPr>
      </p:pic>
      <p:pic>
        <p:nvPicPr>
          <p:cNvPr id="8" name="Slika 7" descr="DSCN2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628800"/>
            <a:ext cx="6252120" cy="468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861</Words>
  <Application>Microsoft Office PowerPoint</Application>
  <PresentationFormat>Prikaz na zaslonu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Gomilanje</vt:lpstr>
      <vt:lpstr>Terenska nastava u Zagrebu</vt:lpstr>
      <vt:lpstr>Očekivanja</vt:lpstr>
      <vt:lpstr>Putovanje</vt:lpstr>
      <vt:lpstr>Hrvatski državni arhiv - zanimljivosti</vt:lpstr>
      <vt:lpstr>Hrvatski državni arhiv - zanimljivosti</vt:lpstr>
      <vt:lpstr>Hrvatski državni arhiv - radionice</vt:lpstr>
      <vt:lpstr>Hrvatski državni arhiv - radionice</vt:lpstr>
      <vt:lpstr>Muzej iluzija</vt:lpstr>
      <vt:lpstr>Muzej iluzija</vt:lpstr>
      <vt:lpstr>O Zagrebu</vt:lpstr>
      <vt:lpstr>Slobodno vrijeme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u Zagrebu</dc:title>
  <dc:creator>Fran</dc:creator>
  <cp:lastModifiedBy>Fran</cp:lastModifiedBy>
  <cp:revision>34</cp:revision>
  <dcterms:created xsi:type="dcterms:W3CDTF">2015-10-25T16:57:02Z</dcterms:created>
  <dcterms:modified xsi:type="dcterms:W3CDTF">2015-10-25T20:25:58Z</dcterms:modified>
</cp:coreProperties>
</file>